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4" r:id="rId6"/>
    <p:sldId id="265" r:id="rId7"/>
    <p:sldId id="266" r:id="rId8"/>
    <p:sldId id="261" r:id="rId9"/>
    <p:sldId id="272" r:id="rId10"/>
    <p:sldId id="262" r:id="rId11"/>
    <p:sldId id="263" r:id="rId12"/>
    <p:sldId id="267" r:id="rId13"/>
    <p:sldId id="270" r:id="rId14"/>
    <p:sldId id="271" r:id="rId15"/>
    <p:sldId id="268" r:id="rId16"/>
    <p:sldId id="269" r:id="rId17"/>
    <p:sldId id="273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98989"/>
    <a:srgbClr val="EEEEEE"/>
    <a:srgbClr val="ECECEC"/>
    <a:srgbClr val="8A8A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64"/>
    <p:restoredTop sz="86239"/>
  </p:normalViewPr>
  <p:slideViewPr>
    <p:cSldViewPr snapToGrid="0">
      <p:cViewPr>
        <p:scale>
          <a:sx n="95" d="100"/>
          <a:sy n="95" d="100"/>
        </p:scale>
        <p:origin x="144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B70E13-8E37-C348-B5F8-3B0EDA22E04F}" type="datetimeFigureOut">
              <a:rPr lang="en-US" smtClean="0"/>
              <a:t>11/3/23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0516D0-52B0-2C4A-A273-033E6476C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304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0516D0-52B0-2C4A-A273-033E6476C9B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219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0516D0-52B0-2C4A-A273-033E6476C9B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8403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Suggestion database not to be adjusted wholesale</a:t>
            </a:r>
          </a:p>
          <a:p>
            <a:pPr lvl="1"/>
            <a:r>
              <a:rPr lang="en-US" dirty="0"/>
              <a:t>Not appropriate for every target</a:t>
            </a:r>
          </a:p>
          <a:p>
            <a:pPr lvl="1"/>
            <a:r>
              <a:rPr lang="en-US" dirty="0"/>
              <a:t>Not straightforward to accomplish</a:t>
            </a:r>
          </a:p>
          <a:p>
            <a:pPr lvl="1"/>
            <a:r>
              <a:rPr lang="en-US" dirty="0"/>
              <a:t>We hope RED4 may be usable at higher temperatures</a:t>
            </a:r>
          </a:p>
          <a:p>
            <a:r>
              <a:rPr lang="en-US" dirty="0"/>
              <a:t>Adjusting by hand is not feasible</a:t>
            </a:r>
          </a:p>
          <a:p>
            <a:pPr lvl="1"/>
            <a:r>
              <a:rPr lang="en-US" dirty="0"/>
              <a:t>We submit hundreds of targets</a:t>
            </a:r>
          </a:p>
          <a:p>
            <a:pPr lvl="1"/>
            <a:r>
              <a:rPr lang="en-US" dirty="0"/>
              <a:t>Large opportunity for error</a:t>
            </a:r>
          </a:p>
          <a:p>
            <a:r>
              <a:rPr lang="en-US" dirty="0"/>
              <a:t>Automated process highly desirable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Delta roll = 0.5 CCD, .001 rad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0516D0-52B0-2C4A-A273-033E6476C9B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6007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Delta roll = 0.5 CCD, .001 rad</a:t>
            </a:r>
          </a:p>
          <a:p>
            <a:pPr lvl="1"/>
            <a:r>
              <a:rPr lang="en-US" dirty="0"/>
              <a:t>We have </a:t>
            </a:r>
            <a:r>
              <a:rPr lang="en-US" dirty="0" err="1"/>
              <a:t>HiPlan</a:t>
            </a:r>
            <a:r>
              <a:rPr lang="en-US" dirty="0"/>
              <a:t> tools that make use of MTT to do the former</a:t>
            </a:r>
          </a:p>
          <a:p>
            <a:pPr lvl="1"/>
            <a:r>
              <a:rPr lang="en-US" dirty="0"/>
              <a:t>Write a </a:t>
            </a:r>
            <a:r>
              <a:rPr lang="en-US" dirty="0" err="1"/>
              <a:t>HiPlan</a:t>
            </a:r>
            <a:r>
              <a:rPr lang="en-US" dirty="0"/>
              <a:t> tool that makes use of MTT to do the latter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0516D0-52B0-2C4A-A273-033E6476C9B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0942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0516D0-52B0-2C4A-A273-033E6476C9B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0840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0516D0-52B0-2C4A-A273-033E6476C9B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696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 state files, very briefly.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0516D0-52B0-2C4A-A273-033E6476C9B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250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0516D0-52B0-2C4A-A273-033E6476C9B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1788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0516D0-52B0-2C4A-A273-033E6476C9B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7559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Mars Targeting Tool – commissioned for the MRO mission, built by ASU</a:t>
            </a:r>
          </a:p>
          <a:p>
            <a:r>
              <a:rPr lang="en-US" sz="1200" dirty="0"/>
              <a:t>Similar to/based on their open source version of JMARS</a:t>
            </a:r>
          </a:p>
          <a:p>
            <a:r>
              <a:rPr lang="en-US" sz="1200" dirty="0"/>
              <a:t>All of the GIS capability of the version of JMARS it was based on, additional capacity to enforce flight software rules, manage conflicts between instrument payloads</a:t>
            </a:r>
          </a:p>
          <a:p>
            <a:r>
              <a:rPr lang="en-US" sz="1200" dirty="0"/>
              <a:t>Custom Java implementation of SPICE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0516D0-52B0-2C4A-A273-033E6476C9B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7477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GUI app is </a:t>
            </a:r>
            <a:r>
              <a:rPr lang="en-US" dirty="0" err="1"/>
              <a:t>HiPlan</a:t>
            </a:r>
            <a:r>
              <a:rPr lang="en-US" dirty="0"/>
              <a:t>, extra HiRISE info and The HOGG</a:t>
            </a:r>
          </a:p>
          <a:p>
            <a:r>
              <a:rPr lang="en-US" dirty="0"/>
              <a:t>Command line apps, main thing is SPICE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0516D0-52B0-2C4A-A273-033E6476C9B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670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0516D0-52B0-2C4A-A273-033E6476C9B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3368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“Don’t command RED9”</a:t>
            </a:r>
          </a:p>
          <a:p>
            <a:r>
              <a:rPr lang="en-US" dirty="0"/>
              <a:t> - manual – bad</a:t>
            </a:r>
          </a:p>
          <a:p>
            <a:r>
              <a:rPr lang="en-US" dirty="0"/>
              <a:t> - brute force – not ideal</a:t>
            </a:r>
          </a:p>
          <a:p>
            <a:r>
              <a:rPr lang="en-US" dirty="0"/>
              <a:t> - single source of truth – good for accuracy, good for operators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0516D0-52B0-2C4A-A273-033E6476C9B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2451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0516D0-52B0-2C4A-A273-033E6476C9B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924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F196C-4025-8240-8635-6C9CFF2247AC}" type="datetime1">
              <a:rPr lang="en-US" smtClean="0"/>
              <a:t>11/3/23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AA4C8-4D31-C546-9748-C1267586F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230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9C992-385D-314C-959B-761CEF1A3B5E}" type="datetime1">
              <a:rPr lang="en-US" smtClean="0"/>
              <a:t>11/3/23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AA4C8-4D31-C546-9748-C1267586F61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9C9173-FB35-089D-5B59-4F3B45FB2E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049" y="6202362"/>
            <a:ext cx="952500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943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75FF1-C1FB-2040-BF89-61B87B2EFC44}" type="datetime1">
              <a:rPr lang="en-US" smtClean="0"/>
              <a:t>11/3/23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AA4C8-4D31-C546-9748-C1267586F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971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AA4C8-4D31-C546-9748-C1267586F618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A176E9E-1182-03E4-AAAE-E6D944AD92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049" y="6202362"/>
            <a:ext cx="952500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973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828DE-0BAE-8B4E-9F6C-B33F445D8236}" type="datetime1">
              <a:rPr lang="en-US" smtClean="0"/>
              <a:t>11/3/23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AA4C8-4D31-C546-9748-C1267586F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901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F096C-5CFC-ED44-BBC6-5B87904B701E}" type="datetime1">
              <a:rPr lang="en-US" smtClean="0"/>
              <a:t>11/3/23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AA4C8-4D31-C546-9748-C1267586F61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56347E-16C8-B21B-1BD3-30699B152E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049" y="6202362"/>
            <a:ext cx="952500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827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4268D-DDAC-D549-AE06-9502473424AC}" type="datetime1">
              <a:rPr lang="en-US" smtClean="0"/>
              <a:t>11/3/23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AA4C8-4D31-C546-9748-C1267586F618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3ED17ED-B3C4-1C7A-4DDB-DDB4612DB4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049" y="6202362"/>
            <a:ext cx="952500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529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6E4F0-52A3-EF4A-B8F2-46D946E4DBAC}" type="datetime1">
              <a:rPr lang="en-US" smtClean="0"/>
              <a:t>11/3/23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AA4C8-4D31-C546-9748-C1267586F618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41A0A8-9C8D-8F76-5F4C-9086012F84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049" y="6202362"/>
            <a:ext cx="952500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218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B0482-25F8-D24F-AC8B-9C8102E877D9}" type="datetime1">
              <a:rPr lang="en-US" smtClean="0"/>
              <a:t>11/3/23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AA4C8-4D31-C546-9748-C1267586F618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7185AC-F61C-29D4-5159-6EE950A548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049" y="6202362"/>
            <a:ext cx="952500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476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B012D-DC4E-9240-8BDB-A24CD5119291}" type="datetime1">
              <a:rPr lang="en-US" smtClean="0"/>
              <a:t>11/3/23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AA4C8-4D31-C546-9748-C1267586F61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10191D-DCD5-FCFB-3BB2-B86A55F459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049" y="6202362"/>
            <a:ext cx="952500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745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DC124-F3B6-3F45-97E7-D66F15A8ACC7}" type="datetime1">
              <a:rPr lang="en-US" smtClean="0"/>
              <a:t>11/3/23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AA4C8-4D31-C546-9748-C1267586F61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163614-2F0F-C51F-F3A1-E42DA15AB0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049" y="6202362"/>
            <a:ext cx="952500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413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8A8A8A"/>
            </a:gs>
            <a:gs pos="0">
              <a:schemeClr val="accent1">
                <a:lumMod val="45000"/>
                <a:lumOff val="55000"/>
              </a:schemeClr>
            </a:gs>
            <a:gs pos="0">
              <a:schemeClr val="accent1">
                <a:lumMod val="44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98A9DB-C12F-E544-ADAD-6C7D66CD7136}" type="datetime1">
              <a:rPr lang="en-US" smtClean="0"/>
              <a:t>11/3/23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EAA4C8-4D31-C546-9748-C1267586F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2730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uahirise.org/ESP_034285_1835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s://naif.jpl.nasa.gov/" TargetMode="External"/><Relationship Id="rId4" Type="http://schemas.openxmlformats.org/officeDocument/2006/relationships/hyperlink" Target="https://mars.nasa.gov/mro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hirise.org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hirise.org/ESP_069736_2060" TargetMode="Externa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jmars.asu.edu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surface&#10;&#10;Description automatically generated">
            <a:extLst>
              <a:ext uri="{FF2B5EF4-FFF2-40B4-BE49-F238E27FC236}">
                <a16:creationId xmlns:a16="http://schemas.microsoft.com/office/drawing/2014/main" id="{D19A61FF-EBD0-5E36-BC8C-3047B02BF26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637" y="0"/>
            <a:ext cx="11654725" cy="68461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EA6CCF-4C66-E0B7-0D3D-99BC2C7215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23505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Updating science operations planning software for the sudden loss of capacity in the HiRISE CCD array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AEBC52-185F-B6DC-4CBD-8F2118E9A5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02720"/>
            <a:ext cx="9144000" cy="165576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Nicole Baugh</a:t>
            </a:r>
          </a:p>
          <a:p>
            <a:r>
              <a:rPr lang="en-US" dirty="0"/>
              <a:t>Audrie </a:t>
            </a:r>
            <a:r>
              <a:rPr lang="en-US" dirty="0" err="1"/>
              <a:t>Fennema</a:t>
            </a:r>
            <a:r>
              <a:rPr lang="en-US" dirty="0"/>
              <a:t>, Guy McArthur, Christian Schaller</a:t>
            </a:r>
          </a:p>
          <a:p>
            <a:r>
              <a:rPr lang="en-US" dirty="0"/>
              <a:t>Nicole </a:t>
            </a:r>
            <a:r>
              <a:rPr lang="en-US" dirty="0" err="1"/>
              <a:t>Bardabelias</a:t>
            </a:r>
            <a:r>
              <a:rPr lang="en-US" dirty="0"/>
              <a:t>, Kristin Block, Veronica Bray-</a:t>
            </a:r>
            <a:r>
              <a:rPr lang="en-US" dirty="0" err="1"/>
              <a:t>Durfey</a:t>
            </a:r>
            <a:r>
              <a:rPr lang="en-US" dirty="0"/>
              <a:t>, Singleton </a:t>
            </a:r>
            <a:r>
              <a:rPr lang="en-US" dirty="0" err="1"/>
              <a:t>Papendick</a:t>
            </a:r>
            <a:r>
              <a:rPr lang="en-US" dirty="0"/>
              <a:t>, Jason Perry</a:t>
            </a:r>
          </a:p>
          <a:p>
            <a:endParaRPr lang="en-US" dirty="0"/>
          </a:p>
          <a:p>
            <a:r>
              <a:rPr lang="en-US" dirty="0"/>
              <a:t>Lunar and Planetary Laboratory, The University of Arizona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6252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4B04B-B7CD-32D5-32C1-9DCD22BB8A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March of 2023, similar “warning signs” appearing with cold images</a:t>
            </a:r>
          </a:p>
          <a:p>
            <a:pPr lvl="1"/>
            <a:r>
              <a:rPr lang="en-US" dirty="0"/>
              <a:t>Telemetry does not indicate which CCD might be the cause</a:t>
            </a:r>
          </a:p>
          <a:p>
            <a:r>
              <a:rPr lang="en-US" dirty="0"/>
              <a:t>HiRISE safe mode entry due to failure of RED4 on July 14, 2023</a:t>
            </a:r>
          </a:p>
          <a:p>
            <a:r>
              <a:rPr lang="en-US" dirty="0"/>
              <a:t>Lessons learned from the loss of RED9 meant rapid return to imaging</a:t>
            </a:r>
          </a:p>
          <a:p>
            <a:r>
              <a:rPr lang="en-US" dirty="0"/>
              <a:t>RED4 is in the center of the array – images now gapped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ABE33D-591C-D44F-0913-7089E814C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RED4 anomaly</a:t>
            </a:r>
          </a:p>
        </p:txBody>
      </p:sp>
      <p:pic>
        <p:nvPicPr>
          <p:cNvPr id="5" name="Picture 4" descr="A satellite image of a desert&#10;&#10;Description automatically generated">
            <a:extLst>
              <a:ext uri="{FF2B5EF4-FFF2-40B4-BE49-F238E27FC236}">
                <a16:creationId xmlns:a16="http://schemas.microsoft.com/office/drawing/2014/main" id="{F6DA4A35-B426-4214-2A5D-4F292321D69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7790"/>
            <a:ext cx="6750803" cy="4074216"/>
          </a:xfrm>
          <a:prstGeom prst="rect">
            <a:avLst/>
          </a:prstGeom>
        </p:spPr>
      </p:pic>
      <p:pic>
        <p:nvPicPr>
          <p:cNvPr id="7" name="Picture 6" descr="A close-up of a satellite image&#10;&#10;Description automatically generated">
            <a:extLst>
              <a:ext uri="{FF2B5EF4-FFF2-40B4-BE49-F238E27FC236}">
                <a16:creationId xmlns:a16="http://schemas.microsoft.com/office/drawing/2014/main" id="{9804A857-DD7F-9744-CB0C-A892A1D2663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9229" y="1690688"/>
            <a:ext cx="7274486" cy="40847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593E91-8760-62A4-232E-B961F18D53F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1751" y="2926584"/>
            <a:ext cx="5920249" cy="393141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4A1654-722A-EF62-BD07-64837D233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AA4C8-4D31-C546-9748-C1267586F61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39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138DA-CDA1-FE38-DC05-D6A8DC275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/>
          <a:lstStyle/>
          <a:p>
            <a:r>
              <a:rPr lang="en-US" dirty="0"/>
              <a:t>Target centers after loss of RED4</a:t>
            </a:r>
          </a:p>
        </p:txBody>
      </p:sp>
      <p:pic>
        <p:nvPicPr>
          <p:cNvPr id="5" name="Picture 4" descr="A close-up of a surface&#10;&#10;Description automatically generated">
            <a:extLst>
              <a:ext uri="{FF2B5EF4-FFF2-40B4-BE49-F238E27FC236}">
                <a16:creationId xmlns:a16="http://schemas.microsoft.com/office/drawing/2014/main" id="{44FDC875-11F3-E8D0-6A9C-82896F1FC8D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9198" y="182562"/>
            <a:ext cx="5549837" cy="649287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6F8208-C310-C2DC-24C8-DDCB721F2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/>
          </a:bodyPr>
          <a:lstStyle/>
          <a:p>
            <a:r>
              <a:rPr lang="en-US" dirty="0"/>
              <a:t>HiRISE boresight is between RED4 and RED5</a:t>
            </a:r>
          </a:p>
          <a:p>
            <a:pPr lvl="1"/>
            <a:r>
              <a:rPr lang="en-US" dirty="0"/>
              <a:t>The gap cuts through the center of whatever is targeted</a:t>
            </a:r>
          </a:p>
          <a:p>
            <a:pPr lvl="1"/>
            <a:r>
              <a:rPr lang="en-US" dirty="0"/>
              <a:t>Small features usually placed in the center of targets</a:t>
            </a:r>
          </a:p>
          <a:p>
            <a:pPr lvl="1"/>
            <a:r>
              <a:rPr lang="en-US" dirty="0"/>
              <a:t>Without adjustment, feature of interest can be lost</a:t>
            </a:r>
          </a:p>
          <a:p>
            <a:r>
              <a:rPr lang="en-US" dirty="0"/>
              <a:t>Adjust centers, but how?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8F60166-8DB5-8DE3-4B2C-F7E0691B9A65}"/>
              </a:ext>
            </a:extLst>
          </p:cNvPr>
          <p:cNvGrpSpPr/>
          <p:nvPr/>
        </p:nvGrpSpPr>
        <p:grpSpPr>
          <a:xfrm>
            <a:off x="711896" y="1601477"/>
            <a:ext cx="8975437" cy="5073960"/>
            <a:chOff x="685002" y="1601477"/>
            <a:chExt cx="8975437" cy="507396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5188E9D-5EC1-7C3F-97CF-F71AF3CF0A74}"/>
                </a:ext>
              </a:extLst>
            </p:cNvPr>
            <p:cNvSpPr/>
            <p:nvPr/>
          </p:nvSpPr>
          <p:spPr>
            <a:xfrm>
              <a:off x="8387793" y="2774198"/>
              <a:ext cx="1272646" cy="118060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D1064DA7-FCE8-C21C-B8C1-AC3E1902BFB6}"/>
                </a:ext>
              </a:extLst>
            </p:cNvPr>
            <p:cNvGrpSpPr/>
            <p:nvPr/>
          </p:nvGrpSpPr>
          <p:grpSpPr>
            <a:xfrm>
              <a:off x="685002" y="1601477"/>
              <a:ext cx="8975437" cy="5073960"/>
              <a:chOff x="685002" y="1601477"/>
              <a:chExt cx="8975437" cy="5073960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FB984766-7671-24A4-6E99-11424C8E4966}"/>
                  </a:ext>
                </a:extLst>
              </p:cNvPr>
              <p:cNvGrpSpPr/>
              <p:nvPr/>
            </p:nvGrpSpPr>
            <p:grpSpPr>
              <a:xfrm>
                <a:off x="685002" y="1601477"/>
                <a:ext cx="8975437" cy="5073960"/>
                <a:chOff x="685002" y="1601477"/>
                <a:chExt cx="8975437" cy="5073960"/>
              </a:xfrm>
            </p:grpSpPr>
            <p:cxnSp>
              <p:nvCxnSpPr>
                <p:cNvPr id="9" name="Straight Connector 8">
                  <a:extLst>
                    <a:ext uri="{FF2B5EF4-FFF2-40B4-BE49-F238E27FC236}">
                      <a16:creationId xmlns:a16="http://schemas.microsoft.com/office/drawing/2014/main" id="{04C5E455-873A-BE10-DFFE-42C2CBB6D6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85002" y="1646083"/>
                  <a:ext cx="7702791" cy="1128115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4CF2B88E-81AA-88DA-0F84-4B77EEEF3B38}"/>
                    </a:ext>
                  </a:extLst>
                </p:cNvPr>
                <p:cNvCxnSpPr/>
                <p:nvPr/>
              </p:nvCxnSpPr>
              <p:spPr>
                <a:xfrm flipV="1">
                  <a:off x="685002" y="3954800"/>
                  <a:ext cx="7702791" cy="272063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E17CBDC2-18B7-6F0C-22EE-E372641BA9DA}"/>
                    </a:ext>
                  </a:extLst>
                </p:cNvPr>
                <p:cNvCxnSpPr/>
                <p:nvPr/>
              </p:nvCxnSpPr>
              <p:spPr>
                <a:xfrm>
                  <a:off x="5803963" y="1601477"/>
                  <a:ext cx="3856476" cy="117272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675A1FB0-563F-A1EB-7B1C-6FE3C33BDFE8}"/>
                    </a:ext>
                  </a:extLst>
                </p:cNvPr>
                <p:cNvCxnSpPr/>
                <p:nvPr/>
              </p:nvCxnSpPr>
              <p:spPr>
                <a:xfrm flipV="1">
                  <a:off x="5803963" y="4001294"/>
                  <a:ext cx="3856476" cy="2629538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pic>
              <p:nvPicPr>
                <p:cNvPr id="7" name="Picture 6" descr="A close-up of a planet&#10;&#10;Description automatically generated">
                  <a:extLst>
                    <a:ext uri="{FF2B5EF4-FFF2-40B4-BE49-F238E27FC236}">
                      <a16:creationId xmlns:a16="http://schemas.microsoft.com/office/drawing/2014/main" id="{067A8337-1967-991E-ACD4-2129471982B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5002" y="1601477"/>
                  <a:ext cx="5118961" cy="5073960"/>
                </a:xfrm>
                <a:prstGeom prst="rect">
                  <a:avLst/>
                </a:prstGeom>
              </p:spPr>
            </p:pic>
          </p:grp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6CF04643-0395-CC0D-A327-42044269A5C8}"/>
                  </a:ext>
                </a:extLst>
              </p:cNvPr>
              <p:cNvSpPr/>
              <p:nvPr/>
            </p:nvSpPr>
            <p:spPr>
              <a:xfrm>
                <a:off x="3157578" y="3370402"/>
                <a:ext cx="173808" cy="17184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59E4FC0-76F4-280D-05E2-FFAFA616E4CB}"/>
                  </a:ext>
                </a:extLst>
              </p:cNvPr>
              <p:cNvSpPr txBox="1"/>
              <p:nvPr/>
            </p:nvSpPr>
            <p:spPr>
              <a:xfrm>
                <a:off x="2151700" y="3729803"/>
                <a:ext cx="22317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POSSIBLY A CRATER</a:t>
                </a:r>
              </a:p>
            </p:txBody>
          </p:sp>
        </p:grp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2ABAE0-B4E4-1813-BF7F-0C09AC943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AA4C8-4D31-C546-9748-C1267586F61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81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F91EA-82C9-621A-E2A8-B4C22994F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apply an offset?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982F84-049B-0B95-E4E5-03034D3A3A4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6825" y="1170516"/>
            <a:ext cx="3733800" cy="5081165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D545050-D2C3-496E-2F33-A05BF3C2B688}"/>
              </a:ext>
            </a:extLst>
          </p:cNvPr>
          <p:cNvSpPr txBox="1">
            <a:spLocks/>
          </p:cNvSpPr>
          <p:nvPr/>
        </p:nvSpPr>
        <p:spPr>
          <a:xfrm>
            <a:off x="6758554" y="1536566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9" name="Content Placeholder 8" descr="A close-up of a grid&#10;&#10;Description automatically generated">
            <a:extLst>
              <a:ext uri="{FF2B5EF4-FFF2-40B4-BE49-F238E27FC236}">
                <a16:creationId xmlns:a16="http://schemas.microsoft.com/office/drawing/2014/main" id="{FA9F769C-FC20-DF99-F40A-9D3398A09D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579" y="1643361"/>
            <a:ext cx="5742770" cy="4520115"/>
          </a:xfr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5DC63FE-01B5-DD73-88FB-5AFED85034BA}"/>
              </a:ext>
            </a:extLst>
          </p:cNvPr>
          <p:cNvCxnSpPr>
            <a:cxnSpLocks/>
          </p:cNvCxnSpPr>
          <p:nvPr/>
        </p:nvCxnSpPr>
        <p:spPr>
          <a:xfrm>
            <a:off x="5145438" y="4866468"/>
            <a:ext cx="1136542" cy="0"/>
          </a:xfrm>
          <a:prstGeom prst="straightConnector1">
            <a:avLst/>
          </a:prstGeom>
          <a:ln w="25400">
            <a:tailEnd type="triangle"/>
          </a:ln>
          <a:scene3d>
            <a:camera prst="orthographicFront">
              <a:rot lat="0" lon="0" rev="18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B86A7B1-B1B9-7834-1FBC-BDD4B0347DA3}"/>
              </a:ext>
            </a:extLst>
          </p:cNvPr>
          <p:cNvCxnSpPr>
            <a:cxnSpLocks/>
          </p:cNvCxnSpPr>
          <p:nvPr/>
        </p:nvCxnSpPr>
        <p:spPr>
          <a:xfrm flipH="1">
            <a:off x="5083445" y="4916199"/>
            <a:ext cx="152400" cy="808495"/>
          </a:xfrm>
          <a:prstGeom prst="straightConnector1">
            <a:avLst/>
          </a:prstGeom>
          <a:ln w="25400">
            <a:tailEnd type="triangle"/>
          </a:ln>
          <a:scene3d>
            <a:camera prst="orthographicFront">
              <a:rot lat="0" lon="0" rev="6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0F16BC4-2402-2878-8AF8-C3D192D9DE94}"/>
              </a:ext>
            </a:extLst>
          </p:cNvPr>
          <p:cNvGrpSpPr/>
          <p:nvPr/>
        </p:nvGrpSpPr>
        <p:grpSpPr>
          <a:xfrm>
            <a:off x="5731284" y="4933868"/>
            <a:ext cx="2108921" cy="338554"/>
            <a:chOff x="2598696" y="513922"/>
            <a:chExt cx="2108921" cy="338554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BB6F95F-4AC0-3724-2CBA-3110ED6855DA}"/>
                </a:ext>
              </a:extLst>
            </p:cNvPr>
            <p:cNvSpPr txBox="1"/>
            <p:nvPr/>
          </p:nvSpPr>
          <p:spPr>
            <a:xfrm>
              <a:off x="2598696" y="513922"/>
              <a:ext cx="210892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 err="1">
                  <a:latin typeface="Times" pitchFamily="2" charset="0"/>
                </a:rPr>
                <a:t>D</a:t>
              </a:r>
              <a:r>
                <a:rPr lang="en-US" sz="1600" i="1" baseline="-25000" dirty="0" err="1">
                  <a:latin typeface="Times" pitchFamily="2" charset="0"/>
                </a:rPr>
                <a:t>dtrack</a:t>
              </a:r>
              <a:endParaRPr lang="en-US" sz="1600" i="1" dirty="0">
                <a:latin typeface="Times" pitchFamily="2" charset="0"/>
              </a:endParaRP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EE9CFE25-BAB7-CCD2-2409-A05557FF483F}"/>
                </a:ext>
              </a:extLst>
            </p:cNvPr>
            <p:cNvCxnSpPr>
              <a:cxnSpLocks/>
            </p:cNvCxnSpPr>
            <p:nvPr/>
          </p:nvCxnSpPr>
          <p:spPr>
            <a:xfrm>
              <a:off x="2658656" y="572401"/>
              <a:ext cx="195455" cy="0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E0D126C-3183-3607-C5D2-4F232A008247}"/>
              </a:ext>
            </a:extLst>
          </p:cNvPr>
          <p:cNvGrpSpPr/>
          <p:nvPr/>
        </p:nvGrpSpPr>
        <p:grpSpPr>
          <a:xfrm>
            <a:off x="4817220" y="5103145"/>
            <a:ext cx="746477" cy="369332"/>
            <a:chOff x="6472122" y="698495"/>
            <a:chExt cx="746477" cy="369332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CA4BD42-80FE-F9A3-A6A3-E681CE7732CD}"/>
                </a:ext>
              </a:extLst>
            </p:cNvPr>
            <p:cNvSpPr txBox="1"/>
            <p:nvPr/>
          </p:nvSpPr>
          <p:spPr>
            <a:xfrm>
              <a:off x="6472122" y="698495"/>
              <a:ext cx="7464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latin typeface="Times" pitchFamily="2" charset="0"/>
                </a:rPr>
                <a:t>N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86A65532-73B4-5EE5-41FA-FB0C0EF7C44A}"/>
                </a:ext>
              </a:extLst>
            </p:cNvPr>
            <p:cNvCxnSpPr>
              <a:cxnSpLocks/>
            </p:cNvCxnSpPr>
            <p:nvPr/>
          </p:nvCxnSpPr>
          <p:spPr>
            <a:xfrm>
              <a:off x="6570631" y="735566"/>
              <a:ext cx="195455" cy="0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3D326281-F237-EAD1-683F-279AD07F6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AA4C8-4D31-C546-9748-C1267586F61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8560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4362B-A70F-E64D-323F-D80F9358D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Apply_Targeting_Offsets</a:t>
            </a:r>
            <a:endParaRPr lang="en-US" dirty="0"/>
          </a:p>
        </p:txBody>
      </p:sp>
      <p:pic>
        <p:nvPicPr>
          <p:cNvPr id="6" name="Picture 5" descr="A sketch of the effect of changing roll angle to recenter a HiRISE observation">
            <a:extLst>
              <a:ext uri="{FF2B5EF4-FFF2-40B4-BE49-F238E27FC236}">
                <a16:creationId xmlns:a16="http://schemas.microsoft.com/office/drawing/2014/main" id="{4DA8FE7D-6A3E-D4A4-C91F-ECCB1812F6F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1248" y="1027906"/>
            <a:ext cx="3695700" cy="47371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72B83DD-53A7-9BE7-4820-FDEDBBDE5B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3850"/>
            <a:ext cx="6957447" cy="47371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Usually: (</a:t>
            </a:r>
            <a:r>
              <a:rPr lang="en-US" dirty="0" err="1"/>
              <a:t>lon</a:t>
            </a:r>
            <a:r>
              <a:rPr lang="en-US" dirty="0"/>
              <a:t>, </a:t>
            </a:r>
            <a:r>
              <a:rPr lang="en-US" dirty="0" err="1"/>
              <a:t>lat</a:t>
            </a:r>
            <a:r>
              <a:rPr lang="en-US" dirty="0"/>
              <a:t>) -&gt; ET, roll</a:t>
            </a:r>
          </a:p>
          <a:p>
            <a:r>
              <a:rPr lang="en-US" dirty="0"/>
              <a:t>In this case: ET, roll -&gt; (</a:t>
            </a:r>
            <a:r>
              <a:rPr lang="en-US" dirty="0" err="1"/>
              <a:t>lon</a:t>
            </a:r>
            <a:r>
              <a:rPr lang="en-US" dirty="0"/>
              <a:t>, </a:t>
            </a:r>
            <a:r>
              <a:rPr lang="en-US" dirty="0" err="1"/>
              <a:t>lat</a:t>
            </a:r>
            <a:r>
              <a:rPr lang="en-US" dirty="0"/>
              <a:t>)</a:t>
            </a:r>
          </a:p>
          <a:p>
            <a:r>
              <a:rPr lang="en-US" dirty="0"/>
              <a:t>Alter only the sequence record contents</a:t>
            </a:r>
          </a:p>
          <a:p>
            <a:r>
              <a:rPr lang="en-US" dirty="0"/>
              <a:t>Make use of existing infrastructure</a:t>
            </a:r>
          </a:p>
          <a:p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100" dirty="0" err="1">
                <a:latin typeface="Monaco" pitchFamily="2" charset="77"/>
              </a:rPr>
              <a:t>Apply_Targeting_Offset</a:t>
            </a:r>
            <a:endParaRPr lang="en-US" sz="2100" dirty="0">
              <a:latin typeface="Monaco" pitchFamily="2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100" dirty="0">
                <a:latin typeface="Monaco" pitchFamily="2" charset="77"/>
              </a:rPr>
              <a:t>     [[--configuration] &lt;</a:t>
            </a:r>
            <a:r>
              <a:rPr lang="en-US" sz="2100" dirty="0" err="1">
                <a:latin typeface="Monaco" pitchFamily="2" charset="77"/>
              </a:rPr>
              <a:t>HiPlan</a:t>
            </a:r>
            <a:r>
              <a:rPr lang="en-US" sz="2100" dirty="0">
                <a:latin typeface="Monaco" pitchFamily="2" charset="77"/>
              </a:rPr>
              <a:t>&gt;.conf]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100" dirty="0">
                <a:latin typeface="Monaco" pitchFamily="2" charset="77"/>
              </a:rPr>
              <a:t>     [--state] &lt;state&gt;.</a:t>
            </a:r>
            <a:r>
              <a:rPr lang="en-US" sz="2100" dirty="0" err="1">
                <a:latin typeface="Monaco" pitchFamily="2" charset="77"/>
              </a:rPr>
              <a:t>nk</a:t>
            </a:r>
            <a:endParaRPr lang="en-US" sz="2100" dirty="0">
              <a:latin typeface="Monaco" pitchFamily="2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100" dirty="0">
                <a:latin typeface="Monaco" pitchFamily="2" charset="77"/>
              </a:rPr>
              <a:t>     [--offset &lt;</a:t>
            </a:r>
            <a:r>
              <a:rPr lang="en-US" sz="2100" dirty="0" err="1">
                <a:latin typeface="Monaco" pitchFamily="2" charset="77"/>
              </a:rPr>
              <a:t>offset_size</a:t>
            </a:r>
            <a:r>
              <a:rPr lang="en-US" sz="2100" dirty="0">
                <a:latin typeface="Monaco" pitchFamily="2" charset="77"/>
              </a:rPr>
              <a:t>&gt;]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100" dirty="0">
                <a:latin typeface="Monaco" pitchFamily="2" charset="77"/>
              </a:rPr>
              <a:t>     [--all-records]</a:t>
            </a:r>
          </a:p>
          <a:p>
            <a:pPr marL="0" indent="0">
              <a:buNone/>
            </a:pPr>
            <a:r>
              <a:rPr lang="en-US" sz="2100" dirty="0">
                <a:latin typeface="Monaco" pitchFamily="2" charset="77"/>
              </a:rPr>
              <a:t>     [[--output] &lt;output&gt;.</a:t>
            </a:r>
            <a:r>
              <a:rPr lang="en-US" sz="2100" dirty="0" err="1">
                <a:latin typeface="Monaco" pitchFamily="2" charset="77"/>
              </a:rPr>
              <a:t>ptf</a:t>
            </a:r>
            <a:r>
              <a:rPr lang="en-US" sz="2100" dirty="0">
                <a:latin typeface="Monaco" pitchFamily="2" charset="77"/>
              </a:rPr>
              <a:t>]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100" dirty="0">
                <a:latin typeface="Monaco" pitchFamily="2" charset="77"/>
              </a:rPr>
              <a:t>     &lt;input&gt;.</a:t>
            </a:r>
            <a:r>
              <a:rPr lang="en-US" sz="2100" dirty="0" err="1">
                <a:latin typeface="Monaco" pitchFamily="2" charset="77"/>
              </a:rPr>
              <a:t>ptf</a:t>
            </a:r>
            <a:endParaRPr lang="en-US" sz="2100" dirty="0"/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95D2EF-D405-F072-4FCB-40BB81EE2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AA4C8-4D31-C546-9748-C1267586F61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4520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1A0E6-72C1-76D8-5F71-C85B502BC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Apply_Targeting_Offsets</a:t>
            </a:r>
            <a:endParaRPr lang="en-US" dirty="0"/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7728B56B-9DA6-27B7-47AE-E3A861C7A4B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599" y="1394848"/>
            <a:ext cx="5442050" cy="5233584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E4E77344-477D-6D46-A1FF-A67E913FA6D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598" y="1394848"/>
            <a:ext cx="5456583" cy="522602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4482D917-77E6-F804-2C8E-BD819753DE35}"/>
              </a:ext>
            </a:extLst>
          </p:cNvPr>
          <p:cNvGrpSpPr/>
          <p:nvPr/>
        </p:nvGrpSpPr>
        <p:grpSpPr>
          <a:xfrm>
            <a:off x="6876188" y="1272447"/>
            <a:ext cx="4850005" cy="5348424"/>
            <a:chOff x="6876188" y="1272447"/>
            <a:chExt cx="4850005" cy="534842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9435DEA-F0FF-54E4-6410-AAF3F0F4F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76188" y="1272447"/>
              <a:ext cx="4850005" cy="5348424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238EF7E-E403-D4FF-951B-242EA732A561}"/>
                </a:ext>
              </a:extLst>
            </p:cNvPr>
            <p:cNvSpPr txBox="1"/>
            <p:nvPr/>
          </p:nvSpPr>
          <p:spPr>
            <a:xfrm>
              <a:off x="8335775" y="6249721"/>
              <a:ext cx="193083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ESP_079777_1865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ACC6A8C-67DC-9781-9274-617224BC0028}"/>
              </a:ext>
            </a:extLst>
          </p:cNvPr>
          <p:cNvGrpSpPr/>
          <p:nvPr/>
        </p:nvGrpSpPr>
        <p:grpSpPr>
          <a:xfrm>
            <a:off x="6872002" y="1270629"/>
            <a:ext cx="4830835" cy="5348424"/>
            <a:chOff x="6878446" y="1270861"/>
            <a:chExt cx="4830835" cy="534842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D7AC174-7177-9B25-9F23-5DD09AF37F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44000"/>
            </a:blip>
            <a:stretch>
              <a:fillRect/>
            </a:stretch>
          </p:blipFill>
          <p:spPr>
            <a:xfrm>
              <a:off x="6878446" y="1270861"/>
              <a:ext cx="4830835" cy="5348424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2B30E5D-0AA7-C1FD-A6FF-93F660AA66A3}"/>
                </a:ext>
              </a:extLst>
            </p:cNvPr>
            <p:cNvSpPr txBox="1"/>
            <p:nvPr/>
          </p:nvSpPr>
          <p:spPr>
            <a:xfrm>
              <a:off x="8306136" y="1350314"/>
              <a:ext cx="227440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ESP_080911_1865</a:t>
              </a:r>
            </a:p>
          </p:txBody>
        </p:sp>
      </p:grp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34E3F0C-900B-AF37-D790-ED83876F6081}"/>
              </a:ext>
            </a:extLst>
          </p:cNvPr>
          <p:cNvCxnSpPr>
            <a:cxnSpLocks/>
          </p:cNvCxnSpPr>
          <p:nvPr/>
        </p:nvCxnSpPr>
        <p:spPr>
          <a:xfrm>
            <a:off x="10266605" y="2433234"/>
            <a:ext cx="90767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ECEF3EFD-6C7F-2C8F-6E75-D99958D52131}"/>
              </a:ext>
            </a:extLst>
          </p:cNvPr>
          <p:cNvSpPr/>
          <p:nvPr/>
        </p:nvSpPr>
        <p:spPr>
          <a:xfrm>
            <a:off x="9394178" y="5430328"/>
            <a:ext cx="382589" cy="387458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133240-8B90-9643-ED42-A6F8849F9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AA4C8-4D31-C546-9748-C1267586F618}" type="slidenum">
              <a:rPr lang="en-US" smtClean="0"/>
              <a:t>14</a:t>
            </a:fld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F301249-00B9-F239-ED0F-3F9F76B2CB9A}"/>
              </a:ext>
            </a:extLst>
          </p:cNvPr>
          <p:cNvCxnSpPr/>
          <p:nvPr/>
        </p:nvCxnSpPr>
        <p:spPr>
          <a:xfrm>
            <a:off x="5042647" y="3980329"/>
            <a:ext cx="820271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B11D8A3-DDAE-7138-A04F-6221BEEB8A99}"/>
              </a:ext>
            </a:extLst>
          </p:cNvPr>
          <p:cNvCxnSpPr/>
          <p:nvPr/>
        </p:nvCxnSpPr>
        <p:spPr>
          <a:xfrm>
            <a:off x="5042647" y="3904129"/>
            <a:ext cx="820271" cy="0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  <a:scene3d>
            <a:camera prst="orthographicFront">
              <a:rot lat="0" lon="0" rev="42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7C2009A9-D9BD-CE48-FDC2-70D1F2CA0BF2}"/>
              </a:ext>
            </a:extLst>
          </p:cNvPr>
          <p:cNvGrpSpPr/>
          <p:nvPr/>
        </p:nvGrpSpPr>
        <p:grpSpPr>
          <a:xfrm>
            <a:off x="5602142" y="4056529"/>
            <a:ext cx="746477" cy="369332"/>
            <a:chOff x="6472122" y="698495"/>
            <a:chExt cx="746477" cy="36933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2242355-AAB6-7B35-963B-B31960C617EE}"/>
                </a:ext>
              </a:extLst>
            </p:cNvPr>
            <p:cNvSpPr txBox="1"/>
            <p:nvPr/>
          </p:nvSpPr>
          <p:spPr>
            <a:xfrm>
              <a:off x="6472122" y="698495"/>
              <a:ext cx="7464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latin typeface="Times" pitchFamily="2" charset="0"/>
                </a:rPr>
                <a:t>N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BC229668-01E4-AC48-35F3-082D599D3F88}"/>
                </a:ext>
              </a:extLst>
            </p:cNvPr>
            <p:cNvCxnSpPr>
              <a:cxnSpLocks/>
            </p:cNvCxnSpPr>
            <p:nvPr/>
          </p:nvCxnSpPr>
          <p:spPr>
            <a:xfrm>
              <a:off x="6570631" y="735566"/>
              <a:ext cx="195455" cy="0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6C5CB41-DAB7-8463-AFE5-A6CD4DA5A80F}"/>
              </a:ext>
            </a:extLst>
          </p:cNvPr>
          <p:cNvGrpSpPr/>
          <p:nvPr/>
        </p:nvGrpSpPr>
        <p:grpSpPr>
          <a:xfrm>
            <a:off x="5896106" y="3755046"/>
            <a:ext cx="2108921" cy="338554"/>
            <a:chOff x="2598696" y="513922"/>
            <a:chExt cx="2108921" cy="33855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B74E828-1736-15CE-7CF5-72678592DE82}"/>
                </a:ext>
              </a:extLst>
            </p:cNvPr>
            <p:cNvSpPr txBox="1"/>
            <p:nvPr/>
          </p:nvSpPr>
          <p:spPr>
            <a:xfrm>
              <a:off x="2598696" y="513922"/>
              <a:ext cx="210892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 err="1">
                  <a:solidFill>
                    <a:srgbClr val="00B050"/>
                  </a:solidFill>
                  <a:latin typeface="Times" pitchFamily="2" charset="0"/>
                </a:rPr>
                <a:t>D</a:t>
              </a:r>
              <a:r>
                <a:rPr lang="en-US" sz="1600" i="1" baseline="-25000" dirty="0" err="1">
                  <a:solidFill>
                    <a:srgbClr val="00B050"/>
                  </a:solidFill>
                  <a:latin typeface="Times" pitchFamily="2" charset="0"/>
                </a:rPr>
                <a:t>dtrack</a:t>
              </a:r>
              <a:endParaRPr lang="en-US" sz="1600" i="1" dirty="0">
                <a:solidFill>
                  <a:srgbClr val="00B050"/>
                </a:solidFill>
                <a:latin typeface="Times" pitchFamily="2" charset="0"/>
              </a:endParaRP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90704F68-897F-51B2-D0F9-875490F7E8BA}"/>
                </a:ext>
              </a:extLst>
            </p:cNvPr>
            <p:cNvCxnSpPr>
              <a:cxnSpLocks/>
            </p:cNvCxnSpPr>
            <p:nvPr/>
          </p:nvCxnSpPr>
          <p:spPr>
            <a:xfrm>
              <a:off x="2658656" y="572401"/>
              <a:ext cx="195455" cy="0"/>
            </a:xfrm>
            <a:prstGeom prst="straightConnector1">
              <a:avLst/>
            </a:prstGeom>
            <a:ln w="3175">
              <a:solidFill>
                <a:srgbClr val="00B05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681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F86CB-12BE-9371-D5A5-B6F2DCD02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we do more with offsets?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9051CC-BFDC-8788-E6A3-D32B0D44D4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25625"/>
            <a:ext cx="5257800" cy="4351338"/>
          </a:xfrm>
        </p:spPr>
        <p:txBody>
          <a:bodyPr>
            <a:normAutofit/>
          </a:bodyPr>
          <a:lstStyle/>
          <a:p>
            <a:r>
              <a:rPr lang="en-US" dirty="0" err="1"/>
              <a:t>STaR</a:t>
            </a:r>
            <a:r>
              <a:rPr lang="en-US" dirty="0"/>
              <a:t> – Special Target Requests puts offset information into our database</a:t>
            </a:r>
          </a:p>
          <a:p>
            <a:r>
              <a:rPr lang="en-US" dirty="0"/>
              <a:t>What if larger moves are necessary in the future?</a:t>
            </a:r>
          </a:p>
          <a:p>
            <a:r>
              <a:rPr lang="en-US" dirty="0"/>
              <a:t>What if other constraints argue for a different offset?</a:t>
            </a:r>
          </a:p>
          <a:p>
            <a:r>
              <a:rPr lang="en-US" dirty="0"/>
              <a:t>What if the loss of RED4 is not permanent/not in all cases?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47189A-4A97-290B-192B-AC35444A1F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9677" y="1941825"/>
            <a:ext cx="4979721" cy="351686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243DB6-BF22-0354-56C6-FF2EAD798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AA4C8-4D31-C546-9748-C1267586F61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7233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CC52C-2FC8-50F3-1850-666A0308B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A5FF8A-657A-0169-F368-41058DC204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planning sequences after the loss of RED4, </a:t>
            </a:r>
            <a:r>
              <a:rPr lang="en-US" dirty="0" err="1"/>
              <a:t>Apply_Targeting_Offsets</a:t>
            </a:r>
            <a:r>
              <a:rPr lang="en-US" dirty="0"/>
              <a:t> was in use to modify target centering.</a:t>
            </a:r>
          </a:p>
          <a:p>
            <a:r>
              <a:rPr lang="en-US" dirty="0"/>
              <a:t>Software infrastructure gives us a “deep bench” of tools to use, modify and create to respond to anomalies as they arise</a:t>
            </a:r>
          </a:p>
          <a:p>
            <a:r>
              <a:rPr lang="en-US" dirty="0"/>
              <a:t>Frequent communication between science, operations, and development teams leads to better tools</a:t>
            </a:r>
          </a:p>
          <a:p>
            <a:r>
              <a:rPr lang="en-US" dirty="0"/>
              <a:t>The HiRISE team is well-equipped to respond to similar challenges in future.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87A31B-B84A-6EA4-1C4D-CAF3AC76D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AA4C8-4D31-C546-9748-C1267586F61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7881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atellite image of a desert&#10;&#10;Description automatically generated">
            <a:extLst>
              <a:ext uri="{FF2B5EF4-FFF2-40B4-BE49-F238E27FC236}">
                <a16:creationId xmlns:a16="http://schemas.microsoft.com/office/drawing/2014/main" id="{65BE1E30-9C62-1AB8-899E-F6CB9CE51D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7790"/>
            <a:ext cx="6750803" cy="4074216"/>
          </a:xfrm>
          <a:prstGeom prst="rect">
            <a:avLst/>
          </a:prstGeom>
        </p:spPr>
      </p:pic>
      <p:pic>
        <p:nvPicPr>
          <p:cNvPr id="5" name="Picture 4" descr="A close-up of a satellite image&#10;&#10;Description automatically generated">
            <a:extLst>
              <a:ext uri="{FF2B5EF4-FFF2-40B4-BE49-F238E27FC236}">
                <a16:creationId xmlns:a16="http://schemas.microsoft.com/office/drawing/2014/main" id="{C40FD045-0BA8-4780-1D10-94C1856BF74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9229" y="1690688"/>
            <a:ext cx="7274486" cy="40847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E23F4B-683B-350A-F46B-609E0AD958D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1751" y="2926584"/>
            <a:ext cx="5920249" cy="3931416"/>
          </a:xfrm>
          <a:prstGeom prst="rect">
            <a:avLst/>
          </a:prstGeom>
        </p:spPr>
      </p:pic>
      <p:pic>
        <p:nvPicPr>
          <p:cNvPr id="8" name="Picture 7" descr="A satellite image of a desert&#10;&#10;Description automatically generated">
            <a:extLst>
              <a:ext uri="{FF2B5EF4-FFF2-40B4-BE49-F238E27FC236}">
                <a16:creationId xmlns:a16="http://schemas.microsoft.com/office/drawing/2014/main" id="{C3C3C177-A95D-D8F6-5916-10881557B17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6767" y="608169"/>
            <a:ext cx="9358466" cy="587645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55A6CF-2CA2-A500-0DCA-BA73C3C01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AA4C8-4D31-C546-9748-C1267586F61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46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ue and grey sky with a hole in it&#10;&#10;Description automatically generated with medium confidence">
            <a:extLst>
              <a:ext uri="{FF2B5EF4-FFF2-40B4-BE49-F238E27FC236}">
                <a16:creationId xmlns:a16="http://schemas.microsoft.com/office/drawing/2014/main" id="{A7D6AA63-330E-DA92-B1CB-04F5CA116D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3AAF75-FCFF-E712-85C1-6C8A7983D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B5C866-9FCA-D21A-D242-864F6834DB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800" dirty="0"/>
              <a:t>MRO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HiRISE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JMARS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 err="1"/>
              <a:t>HiPlan</a:t>
            </a:r>
            <a:r>
              <a:rPr lang="en-US" sz="1800" dirty="0"/>
              <a:t>/</a:t>
            </a:r>
            <a:r>
              <a:rPr lang="en-US" sz="1800" dirty="0" err="1"/>
              <a:t>HiCommand</a:t>
            </a:r>
            <a:endParaRPr lang="en-US" sz="1800" dirty="0"/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HiRISE CCD anomalies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Addressing the RED4 anomaly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Summary</a:t>
            </a:r>
          </a:p>
          <a:p>
            <a:endParaRPr lang="en-US" sz="11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E3ABBE-16A6-5071-99BB-DE72FBEDA045}"/>
              </a:ext>
            </a:extLst>
          </p:cNvPr>
          <p:cNvSpPr txBox="1"/>
          <p:nvPr/>
        </p:nvSpPr>
        <p:spPr>
          <a:xfrm>
            <a:off x="0" y="6519436"/>
            <a:ext cx="53624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ESP_034285_1835</a:t>
            </a: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565C1F-0940-EE6A-8977-ABC9CD957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AA4C8-4D31-C546-9748-C1267586F61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44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view of Mars in polar stereographic projection showing MRO orbit tracks">
            <a:extLst>
              <a:ext uri="{FF2B5EF4-FFF2-40B4-BE49-F238E27FC236}">
                <a16:creationId xmlns:a16="http://schemas.microsoft.com/office/drawing/2014/main" id="{EDB14C82-0321-228B-5539-025C1BE030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67C91A-48EB-DFF0-604A-D7B030734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0805" y="-538212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 b="1" dirty="0"/>
              <a:t>MRO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76CBD5-187E-2A6D-1111-CD7EC7F50D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358" y="4186405"/>
            <a:ext cx="3822189" cy="2500043"/>
          </a:xfrm>
        </p:spPr>
        <p:txBody>
          <a:bodyPr>
            <a:normAutofit fontScale="85000" lnSpcReduction="20000"/>
          </a:bodyPr>
          <a:lstStyle/>
          <a:p>
            <a:r>
              <a:rPr lang="en-US" sz="2000" dirty="0"/>
              <a:t>Launched in 2005, MOI 2006</a:t>
            </a:r>
          </a:p>
          <a:p>
            <a:pPr lvl="1"/>
            <a:r>
              <a:rPr lang="en-US" sz="16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mars.nasa.gov/mro</a:t>
            </a:r>
            <a:endParaRPr lang="en-US" sz="1600" dirty="0"/>
          </a:p>
          <a:p>
            <a:r>
              <a:rPr lang="en-US" sz="2000" dirty="0"/>
              <a:t>6 science instruments </a:t>
            </a:r>
          </a:p>
          <a:p>
            <a:r>
              <a:rPr lang="en-US" sz="2000" dirty="0"/>
              <a:t>Near-polar orbit, off-nadir rolls of up to 30°</a:t>
            </a:r>
          </a:p>
          <a:p>
            <a:r>
              <a:rPr lang="en-US" sz="2000" dirty="0"/>
              <a:t>Targets planned in 2-week sequences</a:t>
            </a:r>
          </a:p>
          <a:p>
            <a:r>
              <a:rPr lang="en-US" sz="2000" dirty="0"/>
              <a:t>NAIF SPICE for navigation and observation geometry</a:t>
            </a:r>
          </a:p>
          <a:p>
            <a:pPr lvl="1"/>
            <a:r>
              <a:rPr lang="en-US" sz="18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naif.jpl.nasa.gov</a:t>
            </a:r>
            <a:endParaRPr lang="en-US" sz="1800" dirty="0"/>
          </a:p>
          <a:p>
            <a:pPr lvl="1"/>
            <a:endParaRPr lang="en-US" sz="1600" dirty="0"/>
          </a:p>
        </p:txBody>
      </p:sp>
      <p:pic>
        <p:nvPicPr>
          <p:cNvPr id="13" name="Picture 12" descr="A graphic of the Mars Reconnaissance Orbiter, with the HiRISE camera prominently displayed.">
            <a:extLst>
              <a:ext uri="{FF2B5EF4-FFF2-40B4-BE49-F238E27FC236}">
                <a16:creationId xmlns:a16="http://schemas.microsoft.com/office/drawing/2014/main" id="{603C03EF-ECBD-97A8-5AE5-55718D674D8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623" y="171552"/>
            <a:ext cx="4718608" cy="309321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C27E32C-B27D-279D-7354-9747794112F9}"/>
              </a:ext>
            </a:extLst>
          </p:cNvPr>
          <p:cNvSpPr txBox="1"/>
          <p:nvPr/>
        </p:nvSpPr>
        <p:spPr>
          <a:xfrm rot="5400000">
            <a:off x="3580835" y="526039"/>
            <a:ext cx="4748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NASA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EEE1E2-6C9B-ECE1-2EB3-837002048BCF}"/>
              </a:ext>
            </a:extLst>
          </p:cNvPr>
          <p:cNvSpPr txBox="1"/>
          <p:nvPr/>
        </p:nvSpPr>
        <p:spPr>
          <a:xfrm>
            <a:off x="2866808" y="3110881"/>
            <a:ext cx="6511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HiRISE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1920752-0A89-08DA-1FAE-BCAFB944EBC5}"/>
              </a:ext>
            </a:extLst>
          </p:cNvPr>
          <p:cNvCxnSpPr>
            <a:cxnSpLocks/>
          </p:cNvCxnSpPr>
          <p:nvPr/>
        </p:nvCxnSpPr>
        <p:spPr>
          <a:xfrm flipH="1" flipV="1">
            <a:off x="2726927" y="2884514"/>
            <a:ext cx="139878" cy="3802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64C37B-B3A4-E3B3-9D8C-C7B4BF137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AA4C8-4D31-C546-9748-C1267586F61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118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51420-2D8A-295B-2AB0-40E7E820C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747" y="4221648"/>
            <a:ext cx="2111122" cy="2105025"/>
          </a:xfrm>
        </p:spPr>
        <p:txBody>
          <a:bodyPr>
            <a:normAutofit/>
          </a:bodyPr>
          <a:lstStyle/>
          <a:p>
            <a:r>
              <a:rPr lang="en-US" sz="3200" dirty="0"/>
              <a:t>HiRISE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E2FE38-D3BA-90D0-0313-818D1632C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0563" y="4386845"/>
            <a:ext cx="3315810" cy="2105025"/>
          </a:xfrm>
        </p:spPr>
        <p:txBody>
          <a:bodyPr anchor="ctr">
            <a:normAutofit lnSpcReduction="10000"/>
          </a:bodyPr>
          <a:lstStyle/>
          <a:p>
            <a:r>
              <a:rPr lang="en-US" sz="2400" dirty="0" err="1"/>
              <a:t>Pushbroom</a:t>
            </a:r>
            <a:r>
              <a:rPr lang="en-US" sz="2400" dirty="0"/>
              <a:t> detector</a:t>
            </a:r>
          </a:p>
          <a:p>
            <a:r>
              <a:rPr lang="en-US" sz="2400" dirty="0"/>
              <a:t>Ground scale 30 cm/</a:t>
            </a:r>
            <a:r>
              <a:rPr lang="en-US" sz="2400" dirty="0" err="1"/>
              <a:t>px</a:t>
            </a:r>
            <a:endParaRPr lang="en-US" sz="2400" dirty="0"/>
          </a:p>
          <a:p>
            <a:r>
              <a:rPr lang="en-US" sz="2400" dirty="0"/>
              <a:t>Swath width: 6 km (1.2 km color)</a:t>
            </a:r>
          </a:p>
          <a:p>
            <a:r>
              <a:rPr lang="en-US" sz="2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uahirise.org</a:t>
            </a:r>
            <a:endParaRPr lang="en-US" sz="2400" dirty="0"/>
          </a:p>
          <a:p>
            <a:endParaRPr lang="en-US" sz="1100" dirty="0"/>
          </a:p>
          <a:p>
            <a:pPr marL="0" indent="0">
              <a:buNone/>
            </a:pPr>
            <a:endParaRPr lang="en-US" sz="11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A9F5F0E-8881-9057-5839-D1E535301C4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702" y="366130"/>
            <a:ext cx="7772398" cy="3545977"/>
          </a:xfrm>
          <a:prstGeom prst="rect">
            <a:avLst/>
          </a:prstGeom>
        </p:spPr>
      </p:pic>
      <p:pic>
        <p:nvPicPr>
          <p:cNvPr id="14" name="Picture 13" descr="A close-up of a rock formation&#10;&#10;Description automatically generated">
            <a:extLst>
              <a:ext uri="{FF2B5EF4-FFF2-40B4-BE49-F238E27FC236}">
                <a16:creationId xmlns:a16="http://schemas.microsoft.com/office/drawing/2014/main" id="{4F47DEA1-B1C8-C8F6-3669-25E422B48CE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5011" y="372238"/>
            <a:ext cx="3315809" cy="6113523"/>
          </a:xfrm>
          <a:prstGeom prst="rect">
            <a:avLst/>
          </a:prstGeom>
        </p:spPr>
      </p:pic>
      <p:sp>
        <p:nvSpPr>
          <p:cNvPr id="15" name="5-Point Star 14">
            <a:extLst>
              <a:ext uri="{FF2B5EF4-FFF2-40B4-BE49-F238E27FC236}">
                <a16:creationId xmlns:a16="http://schemas.microsoft.com/office/drawing/2014/main" id="{67120F10-66D7-4240-363C-FDC992DF690D}"/>
              </a:ext>
            </a:extLst>
          </p:cNvPr>
          <p:cNvSpPr/>
          <p:nvPr/>
        </p:nvSpPr>
        <p:spPr>
          <a:xfrm>
            <a:off x="4212680" y="1970676"/>
            <a:ext cx="168442" cy="168442"/>
          </a:xfrm>
          <a:prstGeom prst="star5">
            <a:avLst/>
          </a:prstGeom>
          <a:solidFill>
            <a:srgbClr val="FFFF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C27207-14F2-8E97-FF23-D9FDCFFF6F18}"/>
              </a:ext>
            </a:extLst>
          </p:cNvPr>
          <p:cNvSpPr txBox="1"/>
          <p:nvPr/>
        </p:nvSpPr>
        <p:spPr>
          <a:xfrm>
            <a:off x="8425011" y="6172784"/>
            <a:ext cx="21852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ESP_069736_2060</a:t>
            </a:r>
            <a:endParaRPr lang="en-US" sz="1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E1371C-90A1-20C6-285D-DC185348C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AA4C8-4D31-C546-9748-C1267586F61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697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6B894-8FBF-AF95-CBDC-BC02D4A20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JMARS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AED84-C14D-4CB7-00A9-22A1B5F9F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978" y="1735638"/>
            <a:ext cx="4013578" cy="3304314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Java Mission-planning and Analysis for Remote Sensing</a:t>
            </a:r>
          </a:p>
          <a:p>
            <a:r>
              <a:rPr lang="en-US" dirty="0"/>
              <a:t>GIS developed at ASU initially for Mars, now for many more solar system bodies</a:t>
            </a:r>
          </a:p>
          <a:p>
            <a:r>
              <a:rPr lang="en-US" dirty="0"/>
              <a:t>Used by MRO, OSIRIS-</a:t>
            </a:r>
            <a:r>
              <a:rPr lang="en-US" dirty="0" err="1"/>
              <a:t>REx</a:t>
            </a:r>
            <a:r>
              <a:rPr lang="en-US" dirty="0"/>
              <a:t>, TGO/</a:t>
            </a:r>
            <a:r>
              <a:rPr lang="en-US" dirty="0" err="1"/>
              <a:t>CaSSIS</a:t>
            </a:r>
            <a:r>
              <a:rPr lang="en-US" dirty="0"/>
              <a:t>, LRO, Aster, THEMIS, others</a:t>
            </a:r>
          </a:p>
          <a:p>
            <a:r>
              <a:rPr lang="en-US" dirty="0"/>
              <a:t>Data layers</a:t>
            </a:r>
          </a:p>
          <a:p>
            <a:pPr lvl="1"/>
            <a:r>
              <a:rPr lang="en-US" dirty="0"/>
              <a:t>Global  and regional base maps</a:t>
            </a:r>
          </a:p>
          <a:p>
            <a:pPr lvl="1"/>
            <a:r>
              <a:rPr lang="en-US" dirty="0"/>
              <a:t>Specialized layers</a:t>
            </a:r>
          </a:p>
          <a:p>
            <a:pPr lvl="1"/>
            <a:r>
              <a:rPr lang="en-US" dirty="0"/>
              <a:t>3D layers</a:t>
            </a:r>
          </a:p>
          <a:p>
            <a:pPr lvl="1"/>
            <a:r>
              <a:rPr lang="en-US" dirty="0"/>
              <a:t>Custom maps</a:t>
            </a:r>
          </a:p>
          <a:p>
            <a:pPr lvl="1"/>
            <a:r>
              <a:rPr lang="en-US" dirty="0" err="1"/>
              <a:t>Groundtracks</a:t>
            </a:r>
            <a:endParaRPr lang="en-US" dirty="0"/>
          </a:p>
          <a:p>
            <a:r>
              <a:rPr lang="en-US" dirty="0"/>
              <a:t>Public version, open-source version, custom versions…</a:t>
            </a:r>
          </a:p>
          <a:p>
            <a:pPr lvl="1"/>
            <a:r>
              <a:rPr lang="en-US" dirty="0"/>
              <a:t>See  Poster P208, Chris Schaller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6F47B5F-B3D9-BF1F-13B1-7DA185EAF1A5}"/>
              </a:ext>
            </a:extLst>
          </p:cNvPr>
          <p:cNvGrpSpPr/>
          <p:nvPr/>
        </p:nvGrpSpPr>
        <p:grpSpPr>
          <a:xfrm>
            <a:off x="4619303" y="892067"/>
            <a:ext cx="7605408" cy="4514871"/>
            <a:chOff x="4619303" y="892067"/>
            <a:chExt cx="7605408" cy="4514871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EFC908F-A424-A19E-070D-4A52568877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9303" y="892067"/>
              <a:ext cx="7168086" cy="42378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hlinkClick r:id="rId4"/>
              <a:extLst>
                <a:ext uri="{FF2B5EF4-FFF2-40B4-BE49-F238E27FC236}">
                  <a16:creationId xmlns:a16="http://schemas.microsoft.com/office/drawing/2014/main" id="{95414FD9-85C3-389C-006A-A51F2CB29E17}"/>
                </a:ext>
              </a:extLst>
            </p:cNvPr>
            <p:cNvSpPr txBox="1"/>
            <p:nvPr/>
          </p:nvSpPr>
          <p:spPr>
            <a:xfrm>
              <a:off x="10034964" y="5129939"/>
              <a:ext cx="218974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Public JMARS  </a:t>
              </a:r>
              <a:r>
                <a:rPr lang="en-US" sz="1200" dirty="0" err="1"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jmars.asu.edu</a:t>
              </a:r>
              <a:endParaRPr lang="en-US" sz="1200" dirty="0"/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71F5E-5285-06DB-16F6-8454A0365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AA4C8-4D31-C546-9748-C1267586F61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3479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7F9C5E31-9B9B-5DB8-F385-359693B8A9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185979" y="28132"/>
            <a:ext cx="11820041" cy="6829868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389146-EED8-F1F3-5A42-12E2B06EF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AA4C8-4D31-C546-9748-C1267586F618}" type="slidenum">
              <a:rPr lang="en-US" smtClean="0"/>
              <a:t>6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4E7799-B76D-ED44-0DA5-CDD097092A8E}"/>
              </a:ext>
            </a:extLst>
          </p:cNvPr>
          <p:cNvSpPr/>
          <p:nvPr/>
        </p:nvSpPr>
        <p:spPr>
          <a:xfrm>
            <a:off x="0" y="0"/>
            <a:ext cx="2420471" cy="2247254"/>
          </a:xfrm>
          <a:prstGeom prst="rect">
            <a:avLst/>
          </a:prstGeom>
          <a:solidFill>
            <a:srgbClr val="8989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B4CB05-2B8E-ED2D-6D98-740CCFD60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759" y="28132"/>
            <a:ext cx="2013488" cy="2219122"/>
          </a:xfrm>
        </p:spPr>
        <p:txBody>
          <a:bodyPr>
            <a:normAutofit/>
          </a:bodyPr>
          <a:lstStyle/>
          <a:p>
            <a:r>
              <a:rPr lang="en-US" sz="2800" dirty="0"/>
              <a:t>JMARS for MRO - MTT</a:t>
            </a:r>
          </a:p>
        </p:txBody>
      </p:sp>
    </p:spTree>
    <p:extLst>
      <p:ext uri="{BB962C8B-B14F-4D97-AF65-F5344CB8AC3E}">
        <p14:creationId xmlns:p14="http://schemas.microsoft.com/office/powerpoint/2010/main" val="2158873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4251C-1F5C-E758-480C-B088591B6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184435" cy="1986287"/>
          </a:xfrm>
        </p:spPr>
        <p:txBody>
          <a:bodyPr/>
          <a:lstStyle/>
          <a:p>
            <a:r>
              <a:rPr lang="en-US" dirty="0" err="1"/>
              <a:t>HiPlan</a:t>
            </a:r>
            <a:r>
              <a:rPr lang="en-US" dirty="0"/>
              <a:t> and </a:t>
            </a:r>
            <a:r>
              <a:rPr lang="en-US" dirty="0" err="1"/>
              <a:t>HiCommand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2F693A-4141-1EA7-4696-3BBF67A8ED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51412"/>
            <a:ext cx="4621696" cy="1743510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/>
              <a:t>Both an application (extension of JMARS) and a suite of planning tools</a:t>
            </a:r>
          </a:p>
          <a:p>
            <a:r>
              <a:rPr lang="en-US" sz="2000" dirty="0"/>
              <a:t>Suite of planning tools primarily in Java</a:t>
            </a:r>
          </a:p>
          <a:p>
            <a:pPr lvl="1"/>
            <a:r>
              <a:rPr lang="en-US" sz="1800" dirty="0"/>
              <a:t>Many make use of MTT JSPICE</a:t>
            </a:r>
          </a:p>
          <a:p>
            <a:r>
              <a:rPr lang="en-US" sz="2200" dirty="0" err="1"/>
              <a:t>HiCommand</a:t>
            </a:r>
            <a:r>
              <a:rPr lang="en-US" sz="2200" dirty="0"/>
              <a:t> produces HiRISE command files, uses </a:t>
            </a:r>
            <a:r>
              <a:rPr lang="en-US" sz="2200" dirty="0" err="1"/>
              <a:t>HiPlan</a:t>
            </a:r>
            <a:r>
              <a:rPr lang="en-US" sz="2200" dirty="0"/>
              <a:t> libraries </a:t>
            </a:r>
          </a:p>
        </p:txBody>
      </p:sp>
      <p:pic>
        <p:nvPicPr>
          <p:cNvPr id="5" name="Picture 4" descr="A view of a moon surface&#10;&#10;Description automatically generated">
            <a:extLst>
              <a:ext uri="{FF2B5EF4-FFF2-40B4-BE49-F238E27FC236}">
                <a16:creationId xmlns:a16="http://schemas.microsoft.com/office/drawing/2014/main" id="{9967C065-2CD6-90C4-F831-779AC17CCA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4309" y="4506588"/>
            <a:ext cx="3638326" cy="2123269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A53323FD-3625-D580-4221-76DD1F6FA22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8744" y="228142"/>
            <a:ext cx="6385130" cy="640171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C8EFAD-A845-5B3A-7984-96256E53C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AA4C8-4D31-C546-9748-C1267586F618}" type="slidenum">
              <a:rPr lang="en-US" smtClean="0"/>
              <a:t>7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0B48FD-868C-B8D3-6436-B1D4387655F5}"/>
              </a:ext>
            </a:extLst>
          </p:cNvPr>
          <p:cNvSpPr/>
          <p:nvPr/>
        </p:nvSpPr>
        <p:spPr>
          <a:xfrm>
            <a:off x="5649550" y="6085882"/>
            <a:ext cx="2174072" cy="17073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357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0481A-0A09-2697-51D8-7C94EA2B3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RED9 anomaly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66BBE1-5CEB-6B0C-D056-177B716EB4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81053" cy="4351338"/>
          </a:xfrm>
        </p:spPr>
        <p:txBody>
          <a:bodyPr>
            <a:normAutofit/>
          </a:bodyPr>
          <a:lstStyle/>
          <a:p>
            <a:r>
              <a:rPr lang="en-US" sz="2400" dirty="0"/>
              <a:t>In August of 2011, HiRISE entered safe mode when a component failed to respond to commands</a:t>
            </a:r>
          </a:p>
          <a:p>
            <a:r>
              <a:rPr lang="en-US" sz="2400" dirty="0"/>
              <a:t>Review of past telemetry showed “warning signs” – bifurcated currents in electronics telemetry</a:t>
            </a:r>
          </a:p>
          <a:p>
            <a:r>
              <a:rPr lang="en-US" sz="2400" dirty="0"/>
              <a:t>Problem CCD confirmed to be RED9</a:t>
            </a:r>
          </a:p>
          <a:p>
            <a:pPr lvl="1"/>
            <a:r>
              <a:rPr lang="en-US" sz="2000" dirty="0"/>
              <a:t>Solution? Don’t command RED9</a:t>
            </a:r>
          </a:p>
        </p:txBody>
      </p:sp>
      <p:pic>
        <p:nvPicPr>
          <p:cNvPr id="5" name="Picture 4" descr="A close-up of a rock&#10;&#10;Description automatically generated">
            <a:extLst>
              <a:ext uri="{FF2B5EF4-FFF2-40B4-BE49-F238E27FC236}">
                <a16:creationId xmlns:a16="http://schemas.microsoft.com/office/drawing/2014/main" id="{4DE32626-A223-B002-DA83-082FE98178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0608" y="0"/>
            <a:ext cx="3741392" cy="6858000"/>
          </a:xfrm>
          <a:prstGeom prst="rect">
            <a:avLst/>
          </a:prstGeom>
        </p:spPr>
      </p:pic>
      <p:pic>
        <p:nvPicPr>
          <p:cNvPr id="7" name="Picture 6" descr="A close-up of a grey and white surface&#10;&#10;Description automatically generated">
            <a:extLst>
              <a:ext uri="{FF2B5EF4-FFF2-40B4-BE49-F238E27FC236}">
                <a16:creationId xmlns:a16="http://schemas.microsoft.com/office/drawing/2014/main" id="{13B5559F-53D9-176E-7771-D686FF3D3B8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8092" y="0"/>
            <a:ext cx="3751385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CF026B-D801-1D7C-EFCC-B481D4157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AA4C8-4D31-C546-9748-C1267586F61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76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The HOGG after RED9 was made inactive.">
            <a:extLst>
              <a:ext uri="{FF2B5EF4-FFF2-40B4-BE49-F238E27FC236}">
                <a16:creationId xmlns:a16="http://schemas.microsoft.com/office/drawing/2014/main" id="{C8423D1F-BE72-77CD-4A51-116FE71EBD7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467033"/>
            <a:ext cx="4815007" cy="470993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33F68A5-91C7-84CD-E93E-D302C1E3D5BB}"/>
              </a:ext>
            </a:extLst>
          </p:cNvPr>
          <p:cNvSpPr/>
          <p:nvPr/>
        </p:nvSpPr>
        <p:spPr>
          <a:xfrm>
            <a:off x="933450" y="5975350"/>
            <a:ext cx="1812925" cy="117475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7F2C57F-3A2B-79DE-050F-52ED09380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 and commanding without RED9</a:t>
            </a:r>
          </a:p>
        </p:txBody>
      </p:sp>
      <p:pic>
        <p:nvPicPr>
          <p:cNvPr id="10" name="Content Placeholder 9" descr="Screen shot of MTT/HiPlan showing planned image footprint without RED9">
            <a:extLst>
              <a:ext uri="{FF2B5EF4-FFF2-40B4-BE49-F238E27FC236}">
                <a16:creationId xmlns:a16="http://schemas.microsoft.com/office/drawing/2014/main" id="{69821212-65A1-F233-0B6D-172C347FA1D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9024" y="1467033"/>
            <a:ext cx="5009339" cy="4709930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4C03FAC-533C-2FDD-20AF-844955E9CBC9}"/>
              </a:ext>
            </a:extLst>
          </p:cNvPr>
          <p:cNvSpPr txBox="1"/>
          <p:nvPr/>
        </p:nvSpPr>
        <p:spPr>
          <a:xfrm>
            <a:off x="2655376" y="4936371"/>
            <a:ext cx="6881247" cy="178510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#       </a:t>
            </a:r>
            <a:r>
              <a:rPr lang="en-US" sz="11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Inactive_CCDS</a:t>
            </a:r>
            <a:r>
              <a:rPr lang="en-US" sz="11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-</a:t>
            </a:r>
          </a:p>
          <a:p>
            <a:r>
              <a:rPr lang="en-US" sz="11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#       </a:t>
            </a:r>
            <a:r>
              <a:rPr lang="en-US" sz="11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HiCommand</a:t>
            </a:r>
            <a:r>
              <a:rPr lang="en-US" sz="11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uses the list of inactive CCDs to prevent a command file from</a:t>
            </a:r>
          </a:p>
          <a:p>
            <a:r>
              <a:rPr lang="en-US" sz="11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#       commanding CCDs that are inactive; a CCD is inactive if it is currently</a:t>
            </a:r>
          </a:p>
          <a:p>
            <a:r>
              <a:rPr lang="en-US" sz="11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#       switched to the opposite side from the active side.</a:t>
            </a:r>
          </a:p>
          <a:p>
            <a:r>
              <a:rPr lang="en-US" sz="11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#</a:t>
            </a:r>
          </a:p>
          <a:p>
            <a:r>
              <a:rPr lang="en-US" sz="11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#       NOTE: List the inactive CCDs by CCD name (e.g., RED9), not by CPMM number.</a:t>
            </a:r>
          </a:p>
          <a:p>
            <a:br>
              <a:rPr lang="en-US" sz="11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</a:br>
            <a:endParaRPr lang="en-US" sz="11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1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Inactive_CCDs</a:t>
            </a:r>
            <a:r>
              <a:rPr lang="en-US" sz="11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= { RED9 }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0CF363-A04E-63DF-1553-3C7BA44AD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AA4C8-4D31-C546-9748-C1267586F61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8687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8A8A8A"/>
      </a:dk1>
      <a:lt1>
        <a:srgbClr val="FFFFFF"/>
      </a:lt1>
      <a:dk2>
        <a:srgbClr val="A1A1A1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{CF6F3A06-2D0D-0C4E-B2E6-A17F054EB225}tf10001063</Template>
  <TotalTime>3331</TotalTime>
  <Words>968</Words>
  <Application>Microsoft Macintosh PowerPoint</Application>
  <PresentationFormat>Widescreen</PresentationFormat>
  <Paragraphs>162</Paragraphs>
  <Slides>17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Menlo</vt:lpstr>
      <vt:lpstr>Monaco</vt:lpstr>
      <vt:lpstr>Times</vt:lpstr>
      <vt:lpstr>Office Theme</vt:lpstr>
      <vt:lpstr>Updating science operations planning software for the sudden loss of capacity in the HiRISE CCD array</vt:lpstr>
      <vt:lpstr>Outline</vt:lpstr>
      <vt:lpstr>MRO</vt:lpstr>
      <vt:lpstr>HiRISE</vt:lpstr>
      <vt:lpstr>JMARS</vt:lpstr>
      <vt:lpstr>JMARS for MRO - MTT</vt:lpstr>
      <vt:lpstr>HiPlan and HiCommand</vt:lpstr>
      <vt:lpstr>RED9 anomaly</vt:lpstr>
      <vt:lpstr>Planning and commanding without RED9</vt:lpstr>
      <vt:lpstr>RED4 anomaly</vt:lpstr>
      <vt:lpstr>Target centers after loss of RED4</vt:lpstr>
      <vt:lpstr>How to apply an offset?</vt:lpstr>
      <vt:lpstr>Apply_Targeting_Offsets</vt:lpstr>
      <vt:lpstr>Apply_Targeting_Offsets</vt:lpstr>
      <vt:lpstr>Can we do more with offsets?</vt:lpstr>
      <vt:lpstr>Conclusions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Baugh, Nicole F - (nbaugh)</dc:creator>
  <cp:lastModifiedBy>Baugh, Nicole F - (nbaugh)</cp:lastModifiedBy>
  <cp:revision>35</cp:revision>
  <dcterms:created xsi:type="dcterms:W3CDTF">2023-10-27T18:04:16Z</dcterms:created>
  <dcterms:modified xsi:type="dcterms:W3CDTF">2023-11-03T23:24:51Z</dcterms:modified>
</cp:coreProperties>
</file>